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8"/>
  </p:notesMasterIdLst>
  <p:sldIdLst>
    <p:sldId id="314" r:id="rId5"/>
    <p:sldId id="256" r:id="rId6"/>
    <p:sldId id="315" r:id="rId7"/>
    <p:sldId id="316" r:id="rId8"/>
    <p:sldId id="317" r:id="rId9"/>
    <p:sldId id="318" r:id="rId10"/>
    <p:sldId id="257" r:id="rId11"/>
    <p:sldId id="258" r:id="rId12"/>
    <p:sldId id="259" r:id="rId13"/>
    <p:sldId id="261" r:id="rId14"/>
    <p:sldId id="262" r:id="rId15"/>
    <p:sldId id="265" r:id="rId16"/>
    <p:sldId id="266" r:id="rId17"/>
    <p:sldId id="268" r:id="rId18"/>
    <p:sldId id="269" r:id="rId19"/>
    <p:sldId id="270" r:id="rId20"/>
    <p:sldId id="271" r:id="rId21"/>
    <p:sldId id="273" r:id="rId22"/>
    <p:sldId id="274" r:id="rId23"/>
    <p:sldId id="276" r:id="rId24"/>
    <p:sldId id="277" r:id="rId25"/>
    <p:sldId id="275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1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7F30A-5F55-4DBD-AD3F-F796AD51D2B2}" type="datetimeFigureOut">
              <a:rPr lang="en-ZA" smtClean="0"/>
              <a:t>2024/10/16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3B71F-AFC6-4C2F-908D-60087011B5E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15742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dirty="0"/>
              <a:t>Introduce</a:t>
            </a:r>
            <a:r>
              <a:rPr lang="en-ZA" baseline="0" dirty="0"/>
              <a:t> yourself to the students and also find out there names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baseline="0" dirty="0"/>
              <a:t>Have them give you in 30 seconds a summary of who they are and what there interest in IT is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61402F-95FE-4318-9635-A0FAD1F1B3B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alatino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218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3B71F-AFC6-4C2F-908D-60087011B5EC}" type="slidenum">
              <a:rPr lang="en-ZA" smtClean="0"/>
              <a:t>33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13293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00" y="-19878"/>
            <a:ext cx="12203333" cy="6877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471" y="4263887"/>
            <a:ext cx="6728790" cy="1551733"/>
          </a:xfrm>
          <a:solidFill>
            <a:schemeClr val="bg1">
              <a:lumMod val="95000"/>
              <a:alpha val="50000"/>
            </a:schemeClr>
          </a:solidFill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472" y="5861746"/>
            <a:ext cx="6728790" cy="502823"/>
          </a:xfr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2400"/>
            </a:lvl1pPr>
            <a:lvl2pPr marL="457177" indent="0" algn="ctr">
              <a:buNone/>
              <a:defRPr sz="2000"/>
            </a:lvl2pPr>
            <a:lvl3pPr marL="914353" indent="0" algn="ctr">
              <a:buNone/>
              <a:defRPr sz="1800"/>
            </a:lvl3pPr>
            <a:lvl4pPr marL="1371530" indent="0" algn="ctr">
              <a:buNone/>
              <a:defRPr sz="1600"/>
            </a:lvl4pPr>
            <a:lvl5pPr marL="1828706" indent="0" algn="ctr">
              <a:buNone/>
              <a:defRPr sz="1600"/>
            </a:lvl5pPr>
            <a:lvl6pPr marL="2285883" indent="0" algn="ctr">
              <a:buNone/>
              <a:defRPr sz="1600"/>
            </a:lvl6pPr>
            <a:lvl7pPr marL="2743060" indent="0" algn="ctr">
              <a:buNone/>
              <a:defRPr sz="1600"/>
            </a:lvl7pPr>
            <a:lvl8pPr marL="3200236" indent="0" algn="ctr">
              <a:buNone/>
              <a:defRPr sz="1600"/>
            </a:lvl8pPr>
            <a:lvl9pPr marL="365741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000" dirty="0"/>
              <a:t>www.belgiumcampus.ac.za</a:t>
            </a:r>
            <a:endParaRPr lang="en-GB" sz="30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11582401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9" name="Isosceles Triangle 18"/>
          <p:cNvSpPr/>
          <p:nvPr userDrawn="1"/>
        </p:nvSpPr>
        <p:spPr>
          <a:xfrm>
            <a:off x="6102627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20" name="Rectangle 19"/>
          <p:cNvSpPr/>
          <p:nvPr userDrawn="1"/>
        </p:nvSpPr>
        <p:spPr>
          <a:xfrm>
            <a:off x="11463868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908D717-1854-4CE3-A28E-B0A1C498C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6509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7" indent="0">
              <a:buNone/>
              <a:defRPr sz="1400"/>
            </a:lvl2pPr>
            <a:lvl3pPr marL="914353" indent="0">
              <a:buNone/>
              <a:defRPr sz="1200"/>
            </a:lvl3pPr>
            <a:lvl4pPr marL="1371530" indent="0">
              <a:buNone/>
              <a:defRPr sz="1000"/>
            </a:lvl4pPr>
            <a:lvl5pPr marL="1828706" indent="0">
              <a:buNone/>
              <a:defRPr sz="1000"/>
            </a:lvl5pPr>
            <a:lvl6pPr marL="2285883" indent="0">
              <a:buNone/>
              <a:defRPr sz="1000"/>
            </a:lvl6pPr>
            <a:lvl7pPr marL="2743060" indent="0">
              <a:buNone/>
              <a:defRPr sz="1000"/>
            </a:lvl7pPr>
            <a:lvl8pPr marL="3200236" indent="0">
              <a:buNone/>
              <a:defRPr sz="1000"/>
            </a:lvl8pPr>
            <a:lvl9pPr marL="365741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000" dirty="0"/>
              <a:t>www.belgiumcampus.ac.za</a:t>
            </a:r>
            <a:endParaRPr lang="en-GB" sz="30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1582401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1" name="Isosceles Triangle 10"/>
          <p:cNvSpPr/>
          <p:nvPr userDrawn="1"/>
        </p:nvSpPr>
        <p:spPr>
          <a:xfrm>
            <a:off x="6102627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2" name="Rectangle 11"/>
          <p:cNvSpPr/>
          <p:nvPr userDrawn="1"/>
        </p:nvSpPr>
        <p:spPr>
          <a:xfrm>
            <a:off x="11463868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908D717-1854-4CE3-A28E-B0A1C498C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2839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058E49-5B1D-4257-9334-A3FAAE922B17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/>
          <a:lstStyle/>
          <a:p>
            <a:fld id="{5908D717-1854-4CE3-A28E-B0A1C498C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548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058E49-5B1D-4257-9334-A3FAAE922B17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/>
          <a:lstStyle/>
          <a:p>
            <a:fld id="{5908D717-1854-4CE3-A28E-B0A1C498C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81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/>
          <a:lstStyle/>
          <a:p>
            <a:fld id="{5908D717-1854-4CE3-A28E-B0A1C498CD3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000" dirty="0"/>
              <a:t>www.belgiumcampus.ac.za</a:t>
            </a:r>
            <a:endParaRPr lang="en-GB" sz="30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1582401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0" name="Isosceles Triangle 9"/>
          <p:cNvSpPr/>
          <p:nvPr userDrawn="1"/>
        </p:nvSpPr>
        <p:spPr>
          <a:xfrm>
            <a:off x="6102627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1" name="Rectangle 10"/>
          <p:cNvSpPr/>
          <p:nvPr userDrawn="1"/>
        </p:nvSpPr>
        <p:spPr>
          <a:xfrm>
            <a:off x="11463868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 vert="horz" lIns="91437" tIns="45719" rIns="91437" bIns="45719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8D717-1854-4CE3-A28E-B0A1C498CD30}" type="slidenum">
              <a:rPr lang="en-GB" sz="1200" smtClean="0">
                <a:solidFill>
                  <a:schemeClr val="bg1"/>
                </a:solidFill>
              </a:rPr>
              <a:pPr/>
              <a:t>‹#›</a:t>
            </a:fld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30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-1"/>
            <a:ext cx="12192000" cy="68473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  <a:alpha val="50000"/>
            </a:schemeClr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  <a:alpha val="50000"/>
            </a:schemeClr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/>
          <a:lstStyle/>
          <a:p>
            <a:fld id="{5908D717-1854-4CE3-A28E-B0A1C498CD3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000" dirty="0"/>
              <a:t>www.belgiumcampus.ac.za</a:t>
            </a:r>
            <a:endParaRPr lang="en-GB" sz="30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1582401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0" name="Isosceles Triangle 9"/>
          <p:cNvSpPr/>
          <p:nvPr userDrawn="1"/>
        </p:nvSpPr>
        <p:spPr>
          <a:xfrm>
            <a:off x="6102627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1" name="Rectangle 10"/>
          <p:cNvSpPr/>
          <p:nvPr userDrawn="1"/>
        </p:nvSpPr>
        <p:spPr>
          <a:xfrm>
            <a:off x="11463868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 vert="horz" lIns="91437" tIns="45719" rIns="91437" bIns="45719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8D717-1854-4CE3-A28E-B0A1C498CD30}" type="slidenum">
              <a:rPr lang="en-GB" sz="1200" smtClean="0">
                <a:solidFill>
                  <a:schemeClr val="bg1"/>
                </a:solidFill>
              </a:rPr>
              <a:pPr/>
              <a:t>‹#›</a:t>
            </a:fld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84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058E49-5B1D-4257-9334-A3FAAE922B17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/>
          <a:lstStyle/>
          <a:p>
            <a:fld id="{5908D717-1854-4CE3-A28E-B0A1C498C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16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058E49-5B1D-4257-9334-A3FAAE922B17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/>
          <a:lstStyle/>
          <a:p>
            <a:fld id="{5908D717-1854-4CE3-A28E-B0A1C498CD3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4557" y="-149670"/>
            <a:ext cx="2156792" cy="135071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399" y="6550801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000" dirty="0"/>
              <a:t>www.belgiumcampus.ac.za</a:t>
            </a:r>
            <a:endParaRPr lang="en-GB" sz="30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1580000" y="62460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1" name="Isosceles Triangle 10"/>
          <p:cNvSpPr/>
          <p:nvPr userDrawn="1"/>
        </p:nvSpPr>
        <p:spPr>
          <a:xfrm>
            <a:off x="6100227" y="62460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2" name="Rectangle 11"/>
          <p:cNvSpPr/>
          <p:nvPr userDrawn="1"/>
        </p:nvSpPr>
        <p:spPr>
          <a:xfrm>
            <a:off x="11461468" y="62460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670652" y="6365838"/>
            <a:ext cx="430696" cy="365125"/>
          </a:xfrm>
          <a:prstGeom prst="rect">
            <a:avLst/>
          </a:prstGeom>
        </p:spPr>
        <p:txBody>
          <a:bodyPr vert="horz" lIns="91437" tIns="45719" rIns="91437" bIns="45719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8D717-1854-4CE3-A28E-B0A1C498CD30}" type="slidenum">
              <a:rPr lang="en-GB" sz="1200" smtClean="0">
                <a:solidFill>
                  <a:schemeClr val="bg1"/>
                </a:solidFill>
              </a:rPr>
              <a:pPr/>
              <a:t>‹#›</a:t>
            </a:fld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96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000" dirty="0"/>
              <a:t>www.belgiumcampus.ac.za</a:t>
            </a:r>
            <a:endParaRPr lang="en-GB" sz="30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82401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3" name="Isosceles Triangle 12"/>
          <p:cNvSpPr/>
          <p:nvPr userDrawn="1"/>
        </p:nvSpPr>
        <p:spPr>
          <a:xfrm>
            <a:off x="6102627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4" name="Rectangle 13"/>
          <p:cNvSpPr/>
          <p:nvPr userDrawn="1"/>
        </p:nvSpPr>
        <p:spPr>
          <a:xfrm>
            <a:off x="11463868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908D717-1854-4CE3-A28E-B0A1C498C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5651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000" dirty="0"/>
              <a:t>www.belgiumcampus.ac.za</a:t>
            </a:r>
            <a:endParaRPr lang="en-GB" sz="30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582401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9" name="Isosceles Triangle 8"/>
          <p:cNvSpPr/>
          <p:nvPr userDrawn="1"/>
        </p:nvSpPr>
        <p:spPr>
          <a:xfrm>
            <a:off x="6102627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0" name="Rectangle 9"/>
          <p:cNvSpPr/>
          <p:nvPr userDrawn="1"/>
        </p:nvSpPr>
        <p:spPr>
          <a:xfrm>
            <a:off x="11463868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908D717-1854-4CE3-A28E-B0A1C498C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1252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000" dirty="0"/>
              <a:t>www.belgiumcampus.ac.za</a:t>
            </a:r>
            <a:endParaRPr lang="en-GB" sz="30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1582401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8" name="Isosceles Triangle 7"/>
          <p:cNvSpPr/>
          <p:nvPr userDrawn="1"/>
        </p:nvSpPr>
        <p:spPr>
          <a:xfrm>
            <a:off x="6102627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9" name="Rectangle 8"/>
          <p:cNvSpPr/>
          <p:nvPr userDrawn="1"/>
        </p:nvSpPr>
        <p:spPr>
          <a:xfrm>
            <a:off x="11463868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908D717-1854-4CE3-A28E-B0A1C498C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0448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7" indent="0">
              <a:buNone/>
              <a:defRPr sz="1400"/>
            </a:lvl2pPr>
            <a:lvl3pPr marL="914353" indent="0">
              <a:buNone/>
              <a:defRPr sz="1200"/>
            </a:lvl3pPr>
            <a:lvl4pPr marL="1371530" indent="0">
              <a:buNone/>
              <a:defRPr sz="1000"/>
            </a:lvl4pPr>
            <a:lvl5pPr marL="1828706" indent="0">
              <a:buNone/>
              <a:defRPr sz="1000"/>
            </a:lvl5pPr>
            <a:lvl6pPr marL="2285883" indent="0">
              <a:buNone/>
              <a:defRPr sz="1000"/>
            </a:lvl6pPr>
            <a:lvl7pPr marL="2743060" indent="0">
              <a:buNone/>
              <a:defRPr sz="1000"/>
            </a:lvl7pPr>
            <a:lvl8pPr marL="3200236" indent="0">
              <a:buNone/>
              <a:defRPr sz="1000"/>
            </a:lvl8pPr>
            <a:lvl9pPr marL="365741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000" dirty="0"/>
              <a:t>www.belgiumcampus.ac.za</a:t>
            </a:r>
            <a:endParaRPr lang="en-GB" sz="30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1582401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1" name="Isosceles Triangle 10"/>
          <p:cNvSpPr/>
          <p:nvPr userDrawn="1"/>
        </p:nvSpPr>
        <p:spPr>
          <a:xfrm>
            <a:off x="6102627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2" name="Rectangle 11"/>
          <p:cNvSpPr/>
          <p:nvPr userDrawn="1"/>
        </p:nvSpPr>
        <p:spPr>
          <a:xfrm>
            <a:off x="11463868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3052" y="6368238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908D717-1854-4CE3-A28E-B0A1C498C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5010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522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35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228588" indent="-228588" algn="l" defTabSz="91435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antGarde Bk BT" panose="020B0402020202020204" pitchFamily="34" charset="0"/>
          <a:ea typeface="+mn-ea"/>
          <a:cs typeface="+mn-cs"/>
        </a:defRPr>
      </a:lvl1pPr>
      <a:lvl2pPr marL="68576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antGarde Bk BT" panose="020B0402020202020204" pitchFamily="34" charset="0"/>
          <a:ea typeface="+mn-ea"/>
          <a:cs typeface="+mn-cs"/>
        </a:defRPr>
      </a:lvl2pPr>
      <a:lvl3pPr marL="1142942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antGarde Bk BT" panose="020B0402020202020204" pitchFamily="34" charset="0"/>
          <a:ea typeface="+mn-ea"/>
          <a:cs typeface="+mn-cs"/>
        </a:defRPr>
      </a:lvl3pPr>
      <a:lvl4pPr marL="160011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antGarde Bk BT" panose="020B0402020202020204" pitchFamily="34" charset="0"/>
          <a:ea typeface="+mn-ea"/>
          <a:cs typeface="+mn-cs"/>
        </a:defRPr>
      </a:lvl4pPr>
      <a:lvl5pPr marL="205729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antGarde Bk BT" panose="020B0402020202020204" pitchFamily="34" charset="0"/>
          <a:ea typeface="+mn-ea"/>
          <a:cs typeface="+mn-cs"/>
        </a:defRPr>
      </a:lvl5pPr>
      <a:lvl6pPr marL="251447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639" y="3161496"/>
            <a:ext cx="10980880" cy="2654050"/>
          </a:xfrm>
          <a:solidFill>
            <a:schemeClr val="bg1">
              <a:lumMod val="95000"/>
              <a:alpha val="78000"/>
            </a:schemeClr>
          </a:solidFill>
        </p:spPr>
        <p:txBody>
          <a:bodyPr>
            <a:normAutofit fontScale="90000"/>
          </a:bodyPr>
          <a:lstStyle/>
          <a:p>
            <a:br>
              <a:rPr lang="en-ZA" sz="5400" dirty="0"/>
            </a:br>
            <a:br>
              <a:rPr lang="en-ZA" sz="5400" dirty="0"/>
            </a:br>
            <a:br>
              <a:rPr lang="en-ZA" sz="5400"/>
            </a:br>
            <a:br>
              <a:rPr lang="en-ZA" sz="5400" dirty="0"/>
            </a:br>
            <a:r>
              <a:rPr lang="en-ZA" sz="3200" dirty="0"/>
              <a:t>G. Mudare</a:t>
            </a:r>
            <a:br>
              <a:rPr lang="en-GB" sz="4000" dirty="0"/>
            </a:b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265152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D4162-B29B-4BA5-8D4C-00EB1DAA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b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How Power BI matches Different Roles</a:t>
            </a:r>
            <a:br>
              <a:rPr lang="en-ZA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DB1F1-CF64-48CE-BD33-82A161F5F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 of  Power BI depends on which feature or service of Power BI is the best tool for a given situation</a:t>
            </a:r>
            <a:endParaRPr lang="en-ZA" dirty="0"/>
          </a:p>
          <a:p>
            <a:r>
              <a:rPr lang="en-ZA" dirty="0"/>
              <a:t>Different roles might use Power BI differently: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ZA" dirty="0">
                <a:ea typeface="Times New Roman" panose="02020603050405020304" pitchFamily="18" charset="0"/>
              </a:rPr>
              <a:t>View reports and dashboards in the </a:t>
            </a:r>
            <a:r>
              <a:rPr lang="en-ZA" b="1" dirty="0">
                <a:ea typeface="Times New Roman" panose="02020603050405020304" pitchFamily="18" charset="0"/>
              </a:rPr>
              <a:t>Power BI service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ZA" dirty="0"/>
              <a:t>Use </a:t>
            </a:r>
            <a:r>
              <a:rPr lang="en-ZA" b="1" dirty="0"/>
              <a:t>Power BI Desktop</a:t>
            </a:r>
            <a:r>
              <a:rPr lang="en-ZA" dirty="0"/>
              <a:t> to publish Power BI Desktop reports to the Power BI service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ZA" dirty="0">
                <a:ea typeface="Times New Roman" panose="02020603050405020304" pitchFamily="18" charset="0"/>
              </a:rPr>
              <a:t>Use Power BI phone app to monitor progress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36828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6F3A2-82D2-4772-AB82-B15507B9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b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The flow of work in Power BI</a:t>
            </a:r>
            <a:br>
              <a:rPr lang="en-ZA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4FAC4-F231-41C5-AD8E-7F3C9CAB0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5480"/>
            <a:ext cx="3663462" cy="43513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 common flow of work in Power BI begins in </a:t>
            </a:r>
            <a:r>
              <a:rPr lang="en-ZA" b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Power BI Desktop</a:t>
            </a:r>
            <a:r>
              <a:rPr lang="en-ZA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where 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ZA" dirty="0">
                <a:solidFill>
                  <a:srgbClr val="00206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 report is created. 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ZA" dirty="0">
                <a:solidFill>
                  <a:srgbClr val="00206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report is then published to the </a:t>
            </a:r>
            <a:r>
              <a:rPr lang="en-ZA" b="1" dirty="0">
                <a:solidFill>
                  <a:srgbClr val="00206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Power BI service</a:t>
            </a:r>
            <a:r>
              <a:rPr lang="en-ZA" dirty="0">
                <a:solidFill>
                  <a:srgbClr val="00206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ZA" dirty="0">
                <a:solidFill>
                  <a:srgbClr val="00206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report is shared, so that users of </a:t>
            </a:r>
            <a:r>
              <a:rPr lang="en-ZA" b="1" dirty="0">
                <a:solidFill>
                  <a:srgbClr val="00206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Power BI Mobile</a:t>
            </a:r>
            <a:r>
              <a:rPr lang="en-ZA" dirty="0">
                <a:solidFill>
                  <a:srgbClr val="00206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apps can consume the information</a:t>
            </a:r>
            <a:r>
              <a:rPr lang="en-ZA" dirty="0">
                <a:solidFill>
                  <a:srgbClr val="FFC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ZA" sz="2000" dirty="0">
              <a:solidFill>
                <a:srgbClr val="FFC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ZA" dirty="0"/>
          </a:p>
        </p:txBody>
      </p:sp>
      <p:pic>
        <p:nvPicPr>
          <p:cNvPr id="4" name="Content Placeholder 3" descr="Power BI cycle of use">
            <a:extLst>
              <a:ext uri="{FF2B5EF4-FFF2-40B4-BE49-F238E27FC236}">
                <a16:creationId xmlns:a16="http://schemas.microsoft.com/office/drawing/2014/main" id="{FB31291B-A0DD-4920-9BB8-25B77F62869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63715" y="1564368"/>
            <a:ext cx="652700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0146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39669-4C71-48B5-88EA-38A6EC5AF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b="1" kern="18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Building blocks of Power BI</a:t>
            </a:r>
            <a:br>
              <a:rPr lang="en-Z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29FFD-7DE9-4856-B687-1EE7CEF0D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ZA" sz="3200" dirty="0">
                <a:ea typeface="Times New Roman" panose="02020603050405020304" pitchFamily="18" charset="0"/>
                <a:cs typeface="Times New Roman" panose="02020603050405020304" pitchFamily="18" charset="0"/>
              </a:rPr>
              <a:t>Basic building blocks in Power BI: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ZA" sz="2800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Visualizations</a:t>
            </a:r>
            <a:endParaRPr lang="en-ZA" sz="2800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ZA" sz="2800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lang="en-ZA" sz="2800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ZA" sz="2800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Reports</a:t>
            </a:r>
            <a:endParaRPr lang="en-ZA" sz="2800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ZA" sz="2800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Dashboards</a:t>
            </a:r>
            <a:endParaRPr lang="en-ZA" sz="2800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ZA" sz="2800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Tiles</a:t>
            </a:r>
            <a:endParaRPr lang="en-ZA" sz="2800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69233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12ABF-7DB2-4061-98B7-A91AFACAF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b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Visualizations</a:t>
            </a:r>
            <a:br>
              <a:rPr lang="en-ZA" sz="2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ZA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9A8C3-D0F8-44B5-AA56-CEAC4196E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6459" cy="4351338"/>
          </a:xfrm>
        </p:spPr>
        <p:txBody>
          <a:bodyPr/>
          <a:lstStyle/>
          <a:p>
            <a:r>
              <a:rPr lang="en-ZA" dirty="0">
                <a:solidFill>
                  <a:srgbClr val="002060"/>
                </a:solidFill>
                <a:ea typeface="Times New Roman" panose="02020603050405020304" pitchFamily="18" charset="0"/>
              </a:rPr>
              <a:t>A </a:t>
            </a:r>
            <a:r>
              <a:rPr lang="en-ZA" b="1" dirty="0">
                <a:solidFill>
                  <a:srgbClr val="002060"/>
                </a:solidFill>
                <a:ea typeface="Times New Roman" panose="02020603050405020304" pitchFamily="18" charset="0"/>
              </a:rPr>
              <a:t>visualization</a:t>
            </a:r>
            <a:r>
              <a:rPr lang="en-ZA" dirty="0">
                <a:solidFill>
                  <a:srgbClr val="002060"/>
                </a:solidFill>
                <a:ea typeface="Times New Roman" panose="02020603050405020304" pitchFamily="18" charset="0"/>
              </a:rPr>
              <a:t> (sometimes also referred to as a </a:t>
            </a:r>
            <a:r>
              <a:rPr lang="en-ZA" b="1" dirty="0">
                <a:solidFill>
                  <a:srgbClr val="002060"/>
                </a:solidFill>
                <a:ea typeface="Times New Roman" panose="02020603050405020304" pitchFamily="18" charset="0"/>
              </a:rPr>
              <a:t>visual</a:t>
            </a:r>
            <a:r>
              <a:rPr lang="en-ZA" dirty="0">
                <a:solidFill>
                  <a:srgbClr val="002060"/>
                </a:solidFill>
                <a:ea typeface="Times New Roman" panose="02020603050405020304" pitchFamily="18" charset="0"/>
              </a:rPr>
              <a:t>) is a visual representation of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ZA" dirty="0">
                <a:solidFill>
                  <a:srgbClr val="002060"/>
                </a:solidFill>
              </a:rPr>
              <a:t>charts, or color-coded maps</a:t>
            </a:r>
          </a:p>
          <a:p>
            <a:endParaRPr lang="en-Z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E9FD05-D358-4FD7-9D20-432EA756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659" y="1353352"/>
            <a:ext cx="63509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41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FF26-EC67-4368-8EA5-32FE9BB5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ZA" b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br>
              <a:rPr lang="en-ZA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2E4F1-F011-4EA2-AAF0-420648B09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93" y="1785431"/>
            <a:ext cx="4266363" cy="3500001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sz="1900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ZA" sz="1900" b="1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ZA" sz="1900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is a collection of data that Power BI uses to create its visualizations.</a:t>
            </a:r>
            <a:endParaRPr lang="en-ZA" sz="1900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ZA" sz="1900" dirty="0">
                <a:solidFill>
                  <a:srgbClr val="002060"/>
                </a:solidFill>
              </a:rPr>
              <a:t>Range from simple dataset that's based on a single table from a Microsoft Excel  to combination of many different sources, which you can filter and combine to provide a unique collection of data (a dataset) for use in Power BI.</a:t>
            </a:r>
          </a:p>
          <a:p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CC13E-DEFC-4118-86BB-2FEFB05FE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855" y="1785431"/>
            <a:ext cx="7143077" cy="381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86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93B2-BAFA-4E40-A9D6-4BA794184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3659"/>
          </a:xfrm>
        </p:spPr>
        <p:txBody>
          <a:bodyPr>
            <a:normAutofit fontScale="90000"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ZA" b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Reports</a:t>
            </a:r>
            <a:br>
              <a:rPr lang="en-ZA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33205-235D-4AC6-9DE7-7735B6B5B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009" y="1690689"/>
            <a:ext cx="3492639" cy="4351338"/>
          </a:xfrm>
        </p:spPr>
        <p:txBody>
          <a:bodyPr>
            <a:normAutofit/>
          </a:bodyPr>
          <a:lstStyle/>
          <a:p>
            <a:r>
              <a:rPr lang="en-ZA" sz="1800" dirty="0">
                <a:solidFill>
                  <a:srgbClr val="002060"/>
                </a:solidFill>
                <a:ea typeface="Times New Roman" panose="02020603050405020304" pitchFamily="18" charset="0"/>
              </a:rPr>
              <a:t>A </a:t>
            </a:r>
            <a:r>
              <a:rPr lang="en-ZA" sz="1800" b="1" dirty="0">
                <a:solidFill>
                  <a:srgbClr val="002060"/>
                </a:solidFill>
                <a:ea typeface="Times New Roman" panose="02020603050405020304" pitchFamily="18" charset="0"/>
              </a:rPr>
              <a:t>report</a:t>
            </a:r>
            <a:r>
              <a:rPr lang="en-ZA" sz="1800" dirty="0">
                <a:solidFill>
                  <a:srgbClr val="002060"/>
                </a:solidFill>
                <a:ea typeface="Times New Roman" panose="02020603050405020304" pitchFamily="18" charset="0"/>
              </a:rPr>
              <a:t> is a collection of visualizations that appear together on one or more pages. </a:t>
            </a:r>
          </a:p>
          <a:p>
            <a:r>
              <a:rPr lang="en-ZA" sz="1800" dirty="0">
                <a:solidFill>
                  <a:srgbClr val="002060"/>
                </a:solidFill>
              </a:rPr>
              <a:t>A report in Power BI is a collection of items that are related to each other</a:t>
            </a:r>
          </a:p>
          <a:p>
            <a:r>
              <a:rPr lang="en-ZA" sz="1800" dirty="0">
                <a:solidFill>
                  <a:srgbClr val="002060"/>
                </a:solidFill>
              </a:rPr>
              <a:t>Reports let you create many visualizations, on multiple pages if necessary, and let you arrange those visualization in whatever way that best tells your story</a:t>
            </a:r>
            <a:r>
              <a:rPr lang="en-ZA" dirty="0">
                <a:solidFill>
                  <a:srgbClr val="002060"/>
                </a:solidFill>
              </a:rPr>
              <a:t>.</a:t>
            </a:r>
          </a:p>
          <a:p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B23AE0-4637-4BA2-8EC4-BD3F4AB93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48" y="1339406"/>
            <a:ext cx="81724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2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ACBD-8C82-4BB8-859F-48997B43D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ZA" b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Dashboards</a:t>
            </a:r>
            <a:br>
              <a:rPr lang="en-ZA" sz="2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ZA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7E699-2845-4F6F-8BFF-FF22346EA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5057" cy="4351338"/>
          </a:xfrm>
        </p:spPr>
        <p:txBody>
          <a:bodyPr>
            <a:normAutofit/>
          </a:bodyPr>
          <a:lstStyle/>
          <a:p>
            <a:r>
              <a:rPr lang="en-ZA" sz="1800" dirty="0">
                <a:solidFill>
                  <a:srgbClr val="002060"/>
                </a:solidFill>
                <a:ea typeface="Times New Roman" panose="02020603050405020304" pitchFamily="18" charset="0"/>
              </a:rPr>
              <a:t>A Power BI </a:t>
            </a:r>
            <a:r>
              <a:rPr lang="en-ZA" sz="1800" b="1" dirty="0">
                <a:solidFill>
                  <a:srgbClr val="002060"/>
                </a:solidFill>
                <a:ea typeface="Times New Roman" panose="02020603050405020304" pitchFamily="18" charset="0"/>
              </a:rPr>
              <a:t>dashboard</a:t>
            </a:r>
            <a:r>
              <a:rPr lang="en-ZA" sz="1800" dirty="0">
                <a:solidFill>
                  <a:srgbClr val="002060"/>
                </a:solidFill>
                <a:ea typeface="Times New Roman" panose="02020603050405020304" pitchFamily="18" charset="0"/>
              </a:rPr>
              <a:t> is a collection of visuals from a single page that you can share with others</a:t>
            </a:r>
          </a:p>
          <a:p>
            <a:r>
              <a:rPr lang="en-ZA" sz="1800" dirty="0">
                <a:solidFill>
                  <a:srgbClr val="002060"/>
                </a:solidFill>
              </a:rPr>
              <a:t>A selected group of visuals that provide quick insight into the data or story you're trying to present.</a:t>
            </a:r>
          </a:p>
          <a:p>
            <a:r>
              <a:rPr lang="en-ZA" sz="1800" dirty="0">
                <a:solidFill>
                  <a:srgbClr val="002060"/>
                </a:solidFill>
              </a:rPr>
              <a:t>A dashboard must fit on a single page, often called a canvas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FCF777-D10E-44A2-8C13-700C613C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888" y="1504078"/>
            <a:ext cx="63509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87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65A51-4229-42DA-9889-27B59723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ZA" b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Tiles</a:t>
            </a:r>
            <a:br>
              <a:rPr lang="en-ZA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6785-1FA2-4AC7-8D2E-0F235DADC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18916" cy="4351338"/>
          </a:xfrm>
        </p:spPr>
        <p:txBody>
          <a:bodyPr>
            <a:normAutofit/>
          </a:bodyPr>
          <a:lstStyle/>
          <a:p>
            <a:r>
              <a:rPr lang="en-ZA" sz="1800" dirty="0">
                <a:solidFill>
                  <a:srgbClr val="002060"/>
                </a:solidFill>
                <a:ea typeface="Times New Roman" panose="02020603050405020304" pitchFamily="18" charset="0"/>
              </a:rPr>
              <a:t>A </a:t>
            </a:r>
            <a:r>
              <a:rPr lang="en-ZA" sz="1800" b="1" dirty="0">
                <a:solidFill>
                  <a:srgbClr val="002060"/>
                </a:solidFill>
                <a:ea typeface="Times New Roman" panose="02020603050405020304" pitchFamily="18" charset="0"/>
              </a:rPr>
              <a:t>tile</a:t>
            </a:r>
            <a:r>
              <a:rPr lang="en-ZA" sz="1800" dirty="0">
                <a:solidFill>
                  <a:srgbClr val="002060"/>
                </a:solidFill>
                <a:ea typeface="Times New Roman" panose="02020603050405020304" pitchFamily="18" charset="0"/>
              </a:rPr>
              <a:t> is a single visualization on a report or a dashboard. </a:t>
            </a:r>
          </a:p>
          <a:p>
            <a:r>
              <a:rPr lang="en-ZA" sz="1800" dirty="0">
                <a:solidFill>
                  <a:srgbClr val="002060"/>
                </a:solidFill>
                <a:ea typeface="Times New Roman" panose="02020603050405020304" pitchFamily="18" charset="0"/>
              </a:rPr>
              <a:t>It's the rectangular box that holds an individual visual.</a:t>
            </a:r>
            <a:endParaRPr lang="en-ZA" sz="1800" dirty="0">
              <a:solidFill>
                <a:srgbClr val="00206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1F504B-8961-468D-B52D-A8B22AE87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363" y="1690689"/>
            <a:ext cx="4481358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94F799-B532-48A3-BF67-4C7DE25366F8}"/>
              </a:ext>
            </a:extLst>
          </p:cNvPr>
          <p:cNvSpPr/>
          <p:nvPr/>
        </p:nvSpPr>
        <p:spPr>
          <a:xfrm>
            <a:off x="8664968" y="1476116"/>
            <a:ext cx="23605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rgbClr val="FFC000"/>
                </a:solidFill>
                <a:ea typeface="Times New Roman" panose="02020603050405020304" pitchFamily="18" charset="0"/>
              </a:rPr>
              <a:t>When you're </a:t>
            </a:r>
            <a:r>
              <a:rPr lang="en-ZA" b="1" i="1" dirty="0">
                <a:solidFill>
                  <a:srgbClr val="FFC000"/>
                </a:solidFill>
                <a:ea typeface="Times New Roman" panose="02020603050405020304" pitchFamily="18" charset="0"/>
              </a:rPr>
              <a:t>creating</a:t>
            </a:r>
            <a:r>
              <a:rPr lang="en-ZA" b="1" dirty="0">
                <a:solidFill>
                  <a:srgbClr val="FFC000"/>
                </a:solidFill>
                <a:ea typeface="Times New Roman" panose="02020603050405020304" pitchFamily="18" charset="0"/>
              </a:rPr>
              <a:t> a report or a dashboard in Power BI, you can move or arrange tiles the way you want. </a:t>
            </a:r>
            <a:endParaRPr lang="en-ZA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887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417AB-71B3-490F-AA97-03918AA24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0725"/>
          </a:xfrm>
        </p:spPr>
        <p:txBody>
          <a:bodyPr/>
          <a:lstStyle/>
          <a:p>
            <a:pPr algn="ctr"/>
            <a:r>
              <a:rPr lang="en-Z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App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C5CF0-B238-4E3C-8612-79F801376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64429" cy="4351338"/>
          </a:xfrm>
        </p:spPr>
        <p:txBody>
          <a:bodyPr/>
          <a:lstStyle/>
          <a:p>
            <a:r>
              <a:rPr lang="en-ZA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An </a:t>
            </a:r>
            <a:r>
              <a:rPr lang="en-ZA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app</a:t>
            </a:r>
            <a:r>
              <a:rPr lang="en-ZA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is a collection of </a:t>
            </a:r>
            <a:r>
              <a:rPr lang="en-ZA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preset</a:t>
            </a:r>
            <a:r>
              <a:rPr lang="en-ZA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ready-made visuals and reports that  are shared with an entire organization</a:t>
            </a:r>
            <a:endParaRPr lang="en-ZA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E6B6F-3CB8-4023-8007-5BC1CEB3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375" y="1524994"/>
            <a:ext cx="6095672" cy="348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91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57FE-BEEE-4375-8D3F-905AF30BF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dashboards with cloud services</a:t>
            </a:r>
            <a:br>
              <a:rPr lang="en-ZA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84678-EE1A-4CA8-85FD-3FA4E6850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</a:rPr>
              <a:t>From the Power BI service, you can just select the </a:t>
            </a:r>
            <a:r>
              <a:rPr lang="en-Z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Get Data</a:t>
            </a: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</a:rPr>
              <a:t> button in the lower-left corner of the home page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24ACF-836E-4725-862F-A0BE682B2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853" y="2569783"/>
            <a:ext cx="3017668" cy="305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81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CDF6C-C708-4FFF-BC7B-A08B2979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8671"/>
            <a:ext cx="10515600" cy="1325563"/>
          </a:xfrm>
        </p:spPr>
        <p:txBody>
          <a:bodyPr/>
          <a:lstStyle/>
          <a:p>
            <a:br>
              <a:rPr lang="en-ZA" sz="2000" dirty="0">
                <a:solidFill>
                  <a:srgbClr val="000000"/>
                </a:solidFill>
                <a:latin typeface="Verdana" panose="020B0604030504040204" pitchFamily="34" charset="0"/>
              </a:rPr>
            </a:br>
            <a:br>
              <a:rPr lang="en-ZA" sz="2000" dirty="0">
                <a:latin typeface="Verdana" panose="020B0604030504040204" pitchFamily="34" charset="0"/>
              </a:rPr>
            </a:br>
            <a:r>
              <a:rPr lang="en-ZA" sz="2000" dirty="0">
                <a:latin typeface="Verdana" panose="020B0604030504040204" pitchFamily="34" charset="0"/>
              </a:rPr>
              <a:t> </a:t>
            </a:r>
            <a:r>
              <a:rPr lang="en-ZA" dirty="0">
                <a:latin typeface="Verdana" panose="020B0604030504040204" pitchFamily="34" charset="0"/>
              </a:rPr>
              <a:t>The Power BI Product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89083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2DC2FB-3961-41CF-BC19-3D930326C525}"/>
              </a:ext>
            </a:extLst>
          </p:cNvPr>
          <p:cNvSpPr/>
          <p:nvPr/>
        </p:nvSpPr>
        <p:spPr>
          <a:xfrm>
            <a:off x="257287" y="1653689"/>
            <a:ext cx="30486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ZA" b="1" dirty="0">
                <a:solidFill>
                  <a:srgbClr val="002060"/>
                </a:solidFill>
                <a:ea typeface="Times New Roman" panose="02020603050405020304" pitchFamily="18" charset="0"/>
              </a:rPr>
              <a:t>The </a:t>
            </a:r>
            <a:r>
              <a:rPr lang="en-ZA" b="1" i="1" dirty="0">
                <a:solidFill>
                  <a:srgbClr val="002060"/>
                </a:solidFill>
                <a:ea typeface="Times New Roman" panose="02020603050405020304" pitchFamily="18" charset="0"/>
              </a:rPr>
              <a:t>canvas</a:t>
            </a:r>
            <a:r>
              <a:rPr lang="en-ZA" b="1" dirty="0">
                <a:solidFill>
                  <a:srgbClr val="002060"/>
                </a:solidFill>
                <a:ea typeface="Times New Roman" panose="02020603050405020304" pitchFamily="18" charset="0"/>
              </a:rPr>
              <a:t> (the area in the </a:t>
            </a:r>
            <a:r>
              <a:rPr lang="en-ZA" b="1" dirty="0" err="1">
                <a:solidFill>
                  <a:srgbClr val="002060"/>
                </a:solidFill>
                <a:ea typeface="Times New Roman" panose="02020603050405020304" pitchFamily="18" charset="0"/>
              </a:rPr>
              <a:t>center</a:t>
            </a:r>
            <a:r>
              <a:rPr lang="en-ZA" b="1" dirty="0">
                <a:solidFill>
                  <a:srgbClr val="002060"/>
                </a:solidFill>
                <a:ea typeface="Times New Roman" panose="02020603050405020304" pitchFamily="18" charset="0"/>
              </a:rPr>
              <a:t> of the Power BI service) shows you the available sources of data in the Power BI service</a:t>
            </a:r>
            <a:r>
              <a:rPr lang="en-ZA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ZA" dirty="0">
              <a:solidFill>
                <a:srgbClr val="00206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E4DF9-9E73-4C39-81B8-51D334EC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37" y="763479"/>
            <a:ext cx="10652464" cy="890209"/>
          </a:xfrm>
        </p:spPr>
        <p:txBody>
          <a:bodyPr/>
          <a:lstStyle/>
          <a:p>
            <a:r>
              <a:rPr lang="en-US" dirty="0"/>
              <a:t>Create dashboards with cloud services</a:t>
            </a:r>
            <a:endParaRPr lang="en-ZA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626D66-35BE-46FB-81C5-5C41E5842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089" y="1856505"/>
            <a:ext cx="6973917" cy="264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31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302CD-3AD5-4BD4-9726-DE79A10B5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b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Overview of Power BI Desktop</a:t>
            </a:r>
            <a:br>
              <a:rPr lang="en-ZA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F6ACB-0B88-40E6-B95A-2D59C1CBD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</a:rPr>
              <a:t>Power BI Desktop is a tool </a:t>
            </a:r>
            <a:r>
              <a:rPr lang="en-Z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to connect to</a:t>
            </a: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Z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clean</a:t>
            </a: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and </a:t>
            </a:r>
            <a:r>
              <a:rPr lang="en-Z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visualize</a:t>
            </a: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</a:rPr>
              <a:t> your data</a:t>
            </a:r>
          </a:p>
          <a:p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</a:rPr>
              <a:t>With Power BI Desktop, you can connect to data and then model and visualize it in different ways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88424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A9D6-0424-4753-9B3F-CF5E109B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6928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Getting started with Power BI Desktop</a:t>
            </a:r>
            <a:br>
              <a:rPr lang="en-ZA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Z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7D1170-83A3-4B60-B7C7-52611BAFE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Start in Power BI Desktop, and select </a:t>
            </a:r>
            <a:r>
              <a:rPr lang="en-Z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Get Data</a:t>
            </a:r>
            <a:endParaRPr lang="en-Z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896BF-A2FE-4BBF-9755-D730E5823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541" y="1098901"/>
            <a:ext cx="9462727" cy="506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7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B3C6A-E9D7-4280-9125-D297F82F6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Power BI Desktop</a:t>
            </a:r>
            <a:br>
              <a:rPr lang="en-US" dirty="0"/>
            </a:br>
            <a:endParaRPr lang="en-Z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D653A1-3ED7-4F90-A50E-20CBD8550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0576" y="1825625"/>
            <a:ext cx="3610847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C9B214-A2ED-456F-811E-4A1ED399BC22}"/>
              </a:ext>
            </a:extLst>
          </p:cNvPr>
          <p:cNvSpPr/>
          <p:nvPr/>
        </p:nvSpPr>
        <p:spPr>
          <a:xfrm>
            <a:off x="150920" y="2351333"/>
            <a:ext cx="414287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3200" dirty="0">
                <a:solidFill>
                  <a:schemeClr val="accent2">
                    <a:lumMod val="75000"/>
                  </a:schemeClr>
                </a:solidFill>
                <a:ea typeface="Times New Roman" panose="02020603050405020304" pitchFamily="18" charset="0"/>
              </a:rPr>
              <a:t>Regardless of which </a:t>
            </a:r>
          </a:p>
          <a:p>
            <a:r>
              <a:rPr lang="en-ZA" sz="3200" dirty="0">
                <a:solidFill>
                  <a:schemeClr val="accent2">
                    <a:lumMod val="75000"/>
                  </a:schemeClr>
                </a:solidFill>
                <a:ea typeface="Times New Roman" panose="02020603050405020304" pitchFamily="18" charset="0"/>
              </a:rPr>
              <a:t>Data source you choose, Power BI connects to that data source, and shows you the data available </a:t>
            </a:r>
          </a:p>
          <a:p>
            <a:r>
              <a:rPr lang="en-ZA" sz="3200" dirty="0">
                <a:solidFill>
                  <a:schemeClr val="accent2">
                    <a:lumMod val="75000"/>
                  </a:schemeClr>
                </a:solidFill>
                <a:ea typeface="Times New Roman" panose="02020603050405020304" pitchFamily="18" charset="0"/>
              </a:rPr>
              <a:t>from that source</a:t>
            </a:r>
            <a:endParaRPr lang="en-ZA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839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5C6F-76C2-479F-94F8-192C3436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26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1EE98-6C0D-4A32-AD37-3B6717710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ZA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view has five main areas:</a:t>
            </a:r>
            <a:endParaRPr lang="en-ZA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ZA" dirty="0">
                <a:ea typeface="Times New Roman" panose="02020603050405020304" pitchFamily="18" charset="0"/>
                <a:cs typeface="Times New Roman" panose="02020603050405020304" pitchFamily="18" charset="0"/>
              </a:rPr>
              <a:t>The ribbon, which displays common tasks associated with reports and visualizations</a:t>
            </a:r>
            <a:endParaRPr lang="en-ZA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ZA" dirty="0"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ZA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r>
              <a:rPr lang="en-ZA" dirty="0">
                <a:ea typeface="Times New Roman" panose="02020603050405020304" pitchFamily="18" charset="0"/>
                <a:cs typeface="Times New Roman" panose="02020603050405020304" pitchFamily="18" charset="0"/>
              </a:rPr>
              <a:t> view, or canvas, where visualizations are created and arranged</a:t>
            </a:r>
            <a:endParaRPr lang="en-ZA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ZA" dirty="0"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ZA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Pages</a:t>
            </a:r>
            <a:r>
              <a:rPr lang="en-ZA" dirty="0">
                <a:ea typeface="Times New Roman" panose="02020603050405020304" pitchFamily="18" charset="0"/>
                <a:cs typeface="Times New Roman" panose="02020603050405020304" pitchFamily="18" charset="0"/>
              </a:rPr>
              <a:t> tab area along the bottom, which lets you select or add a report page</a:t>
            </a:r>
            <a:endParaRPr lang="en-ZA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ZA" dirty="0"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ZA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Visualizations</a:t>
            </a:r>
            <a:r>
              <a:rPr lang="en-ZA" dirty="0">
                <a:ea typeface="Times New Roman" panose="02020603050405020304" pitchFamily="18" charset="0"/>
                <a:cs typeface="Times New Roman" panose="02020603050405020304" pitchFamily="18" charset="0"/>
              </a:rPr>
              <a:t> pane, where you can change visualizations, customize </a:t>
            </a:r>
            <a:r>
              <a:rPr lang="en-ZA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colors</a:t>
            </a:r>
            <a:r>
              <a:rPr lang="en-ZA" dirty="0">
                <a:ea typeface="Times New Roman" panose="02020603050405020304" pitchFamily="18" charset="0"/>
                <a:cs typeface="Times New Roman" panose="02020603050405020304" pitchFamily="18" charset="0"/>
              </a:rPr>
              <a:t> or axes, apply filters, drag fields, and more</a:t>
            </a:r>
            <a:endParaRPr lang="en-ZA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ZA" dirty="0"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ZA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  <a:r>
              <a:rPr lang="en-ZA" dirty="0">
                <a:ea typeface="Times New Roman" panose="02020603050405020304" pitchFamily="18" charset="0"/>
                <a:cs typeface="Times New Roman" panose="02020603050405020304" pitchFamily="18" charset="0"/>
              </a:rPr>
              <a:t> pane, where query elements and filters can be dragged onto the </a:t>
            </a:r>
            <a:r>
              <a:rPr lang="en-ZA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r>
              <a:rPr lang="en-ZA" dirty="0">
                <a:ea typeface="Times New Roman" panose="02020603050405020304" pitchFamily="18" charset="0"/>
                <a:cs typeface="Times New Roman" panose="02020603050405020304" pitchFamily="18" charset="0"/>
              </a:rPr>
              <a:t> view, or dragged to the </a:t>
            </a:r>
            <a:r>
              <a:rPr lang="en-ZA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Filters</a:t>
            </a:r>
            <a:r>
              <a:rPr lang="en-ZA" dirty="0">
                <a:ea typeface="Times New Roman" panose="02020603050405020304" pitchFamily="18" charset="0"/>
                <a:cs typeface="Times New Roman" panose="02020603050405020304" pitchFamily="18" charset="0"/>
              </a:rPr>
              <a:t> area of the </a:t>
            </a:r>
            <a:r>
              <a:rPr lang="en-ZA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Visualizations</a:t>
            </a:r>
            <a:r>
              <a:rPr lang="en-ZA" dirty="0">
                <a:ea typeface="Times New Roman" panose="02020603050405020304" pitchFamily="18" charset="0"/>
                <a:cs typeface="Times New Roman" panose="02020603050405020304" pitchFamily="18" charset="0"/>
              </a:rPr>
              <a:t> pane</a:t>
            </a:r>
            <a:endParaRPr lang="en-ZA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70912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A58DFA2-F704-4E61-8BF3-71D95E3E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ZA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Z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0D79C2-AFDB-4C35-8481-41FED8A19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1702" y="1982013"/>
            <a:ext cx="5711758" cy="2442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D97C00-264D-421D-B97F-2678C754F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702" y="4424712"/>
            <a:ext cx="5711758" cy="16631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F11C66-2E01-4BEE-A009-8140F5A44732}"/>
              </a:ext>
            </a:extLst>
          </p:cNvPr>
          <p:cNvSpPr/>
          <p:nvPr/>
        </p:nvSpPr>
        <p:spPr>
          <a:xfrm>
            <a:off x="8595331" y="2353469"/>
            <a:ext cx="3025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1200" dirty="0">
                <a:solidFill>
                  <a:srgbClr val="FF0000"/>
                </a:solidFill>
              </a:rPr>
              <a:t>The ribbon, which displays common tasks</a:t>
            </a:r>
          </a:p>
          <a:p>
            <a:r>
              <a:rPr lang="en-ZA" sz="1200" dirty="0">
                <a:solidFill>
                  <a:srgbClr val="FF0000"/>
                </a:solidFill>
              </a:rPr>
              <a:t> associated with reports and visualizations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54CACF-5603-4A5A-BD53-946C8BC11B22}"/>
              </a:ext>
            </a:extLst>
          </p:cNvPr>
          <p:cNvCxnSpPr>
            <a:cxnSpLocks/>
          </p:cNvCxnSpPr>
          <p:nvPr/>
        </p:nvCxnSpPr>
        <p:spPr>
          <a:xfrm flipH="1" flipV="1">
            <a:off x="7608163" y="4390861"/>
            <a:ext cx="1698176" cy="1492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51CBECB-C676-4F14-ADA9-A1F30586464F}"/>
              </a:ext>
            </a:extLst>
          </p:cNvPr>
          <p:cNvSpPr/>
          <p:nvPr/>
        </p:nvSpPr>
        <p:spPr>
          <a:xfrm>
            <a:off x="2974406" y="3382306"/>
            <a:ext cx="2843298" cy="110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Bef>
                <a:spcPts val="50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ZA" sz="14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ZA" sz="1400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r>
              <a:rPr lang="en-ZA" sz="14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view, or canvas,</a:t>
            </a:r>
          </a:p>
          <a:p>
            <a:pPr lvl="1">
              <a:lnSpc>
                <a:spcPct val="107000"/>
              </a:lnSpc>
              <a:spcBef>
                <a:spcPts val="50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ZA" sz="14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where visualizations are</a:t>
            </a:r>
          </a:p>
          <a:p>
            <a:pPr lvl="1">
              <a:lnSpc>
                <a:spcPct val="107000"/>
              </a:lnSpc>
              <a:spcBef>
                <a:spcPts val="50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ZA" sz="14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created and arranged</a:t>
            </a:r>
            <a:endParaRPr lang="en-ZA" sz="14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BB48E2-0562-4C47-9DF7-F00DB585470E}"/>
              </a:ext>
            </a:extLst>
          </p:cNvPr>
          <p:cNvCxnSpPr>
            <a:cxnSpLocks/>
          </p:cNvCxnSpPr>
          <p:nvPr/>
        </p:nvCxnSpPr>
        <p:spPr>
          <a:xfrm flipH="1">
            <a:off x="2974406" y="5395443"/>
            <a:ext cx="550673" cy="6591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32D4B71-78FC-4A9E-A68C-1F9550C52DCF}"/>
              </a:ext>
            </a:extLst>
          </p:cNvPr>
          <p:cNvSpPr/>
          <p:nvPr/>
        </p:nvSpPr>
        <p:spPr>
          <a:xfrm>
            <a:off x="3174003" y="4980170"/>
            <a:ext cx="16762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2800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Pages</a:t>
            </a:r>
            <a:r>
              <a:rPr lang="en-ZA" sz="28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tab </a:t>
            </a:r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F1841B-DC65-4AC6-A0DE-B3EE051578A2}"/>
              </a:ext>
            </a:extLst>
          </p:cNvPr>
          <p:cNvSpPr/>
          <p:nvPr/>
        </p:nvSpPr>
        <p:spPr>
          <a:xfrm>
            <a:off x="8239562" y="3956125"/>
            <a:ext cx="33576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ZA" sz="1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ields</a:t>
            </a:r>
            <a:r>
              <a:rPr lang="en-ZA" sz="1400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pane, where query elements and filters can be dragged onto the </a:t>
            </a:r>
            <a:r>
              <a:rPr lang="en-ZA" sz="1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r>
              <a:rPr lang="en-ZA" sz="1400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ZA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D78303-58C3-4A40-B999-7C3DEB3852EB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5195345" y="2584301"/>
            <a:ext cx="33999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001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2F76B-3A28-44CE-8EB0-8D4D7287E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ZA" sz="26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Z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27F8DB-82A5-4FBB-93D1-22829BABE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976240"/>
            <a:ext cx="10515600" cy="4351338"/>
          </a:xfrm>
        </p:spPr>
        <p:txBody>
          <a:bodyPr/>
          <a:lstStyle/>
          <a:p>
            <a:r>
              <a:rPr lang="en-ZA" dirty="0">
                <a:ea typeface="Times New Roman" panose="02020603050405020304" pitchFamily="18" charset="0"/>
              </a:rPr>
              <a:t>The </a:t>
            </a:r>
            <a:r>
              <a:rPr lang="en-ZA" b="1" dirty="0">
                <a:ea typeface="Times New Roman" panose="02020603050405020304" pitchFamily="18" charset="0"/>
              </a:rPr>
              <a:t>Visualizations</a:t>
            </a:r>
            <a:r>
              <a:rPr lang="en-ZA" dirty="0">
                <a:ea typeface="Times New Roman" panose="02020603050405020304" pitchFamily="18" charset="0"/>
              </a:rPr>
              <a:t> and </a:t>
            </a:r>
            <a:r>
              <a:rPr lang="en-ZA" b="1" dirty="0">
                <a:ea typeface="Times New Roman" panose="02020603050405020304" pitchFamily="18" charset="0"/>
              </a:rPr>
              <a:t>Fields</a:t>
            </a:r>
            <a:r>
              <a:rPr lang="en-ZA" dirty="0">
                <a:ea typeface="Times New Roman" panose="02020603050405020304" pitchFamily="18" charset="0"/>
              </a:rPr>
              <a:t> pane can be collapsed by selecting the small arrow along the edge, providing more space in the </a:t>
            </a:r>
            <a:r>
              <a:rPr lang="en-ZA" b="1" dirty="0">
                <a:ea typeface="Times New Roman" panose="02020603050405020304" pitchFamily="18" charset="0"/>
              </a:rPr>
              <a:t>Report</a:t>
            </a:r>
            <a:r>
              <a:rPr lang="en-ZA" dirty="0">
                <a:ea typeface="Times New Roman" panose="02020603050405020304" pitchFamily="18" charset="0"/>
              </a:rPr>
              <a:t> view to build cool visualizations</a:t>
            </a:r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2F9808-AE0F-4E31-BB99-E0BA22C73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08" y="2305159"/>
            <a:ext cx="6421294" cy="38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31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F3097-A9E4-4DC6-AF1C-37D59D86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0335-C0BF-4686-818C-30A17B6E5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</a:rPr>
              <a:t>To create a visualization, drag a field from the </a:t>
            </a:r>
            <a:r>
              <a:rPr lang="en-Z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Fields</a:t>
            </a: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</a:rPr>
              <a:t> list onto the </a:t>
            </a:r>
            <a:r>
              <a:rPr lang="en-Z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Report</a:t>
            </a: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</a:rPr>
              <a:t> view</a:t>
            </a:r>
          </a:p>
          <a:p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this case, let’s drag the State field from </a:t>
            </a:r>
            <a:r>
              <a:rPr lang="en-ZA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ProductID</a:t>
            </a: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and </a:t>
            </a:r>
            <a:r>
              <a:rPr lang="en-ZA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Orderqty</a:t>
            </a: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and see what happens.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47122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67EE-0620-4447-BAE8-95F142BC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 to data sources in Power BI Desktop</a:t>
            </a:r>
            <a:br>
              <a:rPr lang="en-ZA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647FB-FF6E-417C-A972-D59816650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Z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Power BI Desktop</a:t>
            </a: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</a:rPr>
              <a:t> can connect to a whole range of data sources, including on-premises databases, Excel workbooks, and cloud service</a:t>
            </a:r>
          </a:p>
          <a:p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</a:rPr>
              <a:t>You can connect to generic sources through XML, CSV, text, and ODBC.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Power BI Desktop, there are all sorts of different data sources available. Select a source to establish a connection.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Depending on your selection, you will be asked to find the source on your computer or network, or be prompted to sign in to a service to authenticate your request.</a:t>
            </a:r>
            <a:r>
              <a:rPr lang="en-ZA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After connecting, the first window you'll see is the </a:t>
            </a:r>
            <a:r>
              <a:rPr lang="en-ZA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Navigator which </a:t>
            </a:r>
            <a:r>
              <a:rPr lang="en-ZA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displays the tables or entities of your data source, and clicking on one gives you a preview of its contents.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Import your selected tables or entities immediately, or select </a:t>
            </a:r>
            <a:r>
              <a:rPr lang="en-ZA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Edit</a:t>
            </a:r>
            <a:r>
              <a:rPr lang="en-ZA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to transform and clean your data before importing.</a:t>
            </a:r>
            <a:endParaRPr lang="en-ZA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ZA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1584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3879-22BB-458F-B17E-7BFD1C3D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Connect to data sources in Power BI Desktop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26941-AFAF-41FA-88D4-F9007E47F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>
                <a:ea typeface="Times New Roman" panose="02020603050405020304" pitchFamily="18" charset="0"/>
              </a:rPr>
              <a:t>Once you've selected the tables you'd like to bring into Power BI Desktop, you can choose to load them into Power BI Desktop by selecting the </a:t>
            </a:r>
            <a:r>
              <a:rPr lang="en-ZA" b="1" dirty="0">
                <a:ea typeface="Times New Roman" panose="02020603050405020304" pitchFamily="18" charset="0"/>
              </a:rPr>
              <a:t>Load</a:t>
            </a:r>
            <a:r>
              <a:rPr lang="en-ZA" dirty="0">
                <a:ea typeface="Times New Roman" panose="02020603050405020304" pitchFamily="18" charset="0"/>
              </a:rPr>
              <a:t> button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50155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B85D1-DF08-4735-97DE-D9444AC5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 Power BI Product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9FC41-37E0-41B8-B693-C880DCC81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991" y="1517797"/>
            <a:ext cx="6433994" cy="372744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3630FE0-E71A-48CF-80A0-6F7489CEB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517797"/>
            <a:ext cx="3864848" cy="2973922"/>
          </a:xfrm>
          <a:solidFill>
            <a:schemeClr val="tx2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Microsoft Power BI consists of three parts: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Power BI Desktop,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the Power BI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Power BI mobile apps.</a:t>
            </a:r>
            <a:endParaRPr lang="en-ZA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540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1E91-D1E0-4F76-9FD6-CADD4BA6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 and transform your data with the Query Editor</a:t>
            </a:r>
            <a:br>
              <a:rPr lang="en-ZA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C1964-D0E2-4F4F-B501-703D74125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b="1" dirty="0"/>
              <a:t>Power BI Desktop</a:t>
            </a:r>
            <a:r>
              <a:rPr lang="en-ZA" dirty="0"/>
              <a:t> includes </a:t>
            </a:r>
            <a:r>
              <a:rPr lang="en-ZA" b="1" dirty="0"/>
              <a:t>Query Editor</a:t>
            </a:r>
            <a:r>
              <a:rPr lang="en-ZA" dirty="0"/>
              <a:t>, a powerful tool for shaping and transforming data so it's ready for your models and visualizations.</a:t>
            </a:r>
          </a:p>
          <a:p>
            <a:r>
              <a:rPr lang="en-ZA" dirty="0"/>
              <a:t>select Edit from Navigator,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can also launch </a:t>
            </a:r>
            <a:r>
              <a:rPr lang="en-ZA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 Editor</a:t>
            </a: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directly from </a:t>
            </a:r>
            <a:r>
              <a:rPr lang="en-ZA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 BI Desktop</a:t>
            </a: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using the </a:t>
            </a:r>
            <a:r>
              <a:rPr lang="en-ZA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Edit Queries</a:t>
            </a: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on the </a:t>
            </a:r>
            <a:r>
              <a:rPr lang="en-ZA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ribbon.</a:t>
            </a:r>
            <a:endParaRPr lang="en-ZA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91264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DBD3E-1B31-4D71-9CFC-6D18A985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40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 and transform your data with the Query Editor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F5E9E-8035-46E5-9D0F-D79006C57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Once Query Editor is loaded with data that's ready for you to shape, you see a handful of sections:</a:t>
            </a:r>
            <a:endParaRPr lang="en-ZA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the ribbon, many buttons are now active to interact with the data in the query</a:t>
            </a:r>
            <a:endParaRPr lang="en-Z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the left pane, queries (one for each table, or entity) are listed and available for selection, viewing, and shaping</a:t>
            </a:r>
            <a:endParaRPr lang="en-Z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ZA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pane, data from the selected query is displayed and available for shaping</a:t>
            </a:r>
            <a:endParaRPr lang="en-Z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Query Settings window appears, listing the query’s properties and applied steps</a:t>
            </a:r>
            <a:endParaRPr lang="en-Z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05313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44CF9A-EC2A-4724-B998-11626C614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Clean and transform your data with the Query Editor</a:t>
            </a:r>
            <a:endParaRPr lang="en-Z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065317-5A52-4FFC-B4DD-92F8E9730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287" y="1929606"/>
            <a:ext cx="98774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22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C6DEA-E35A-42AA-9103-2C9F6616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ZA" sz="40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 and transform your data with </a:t>
            </a:r>
            <a:br>
              <a:rPr lang="en-ZA" sz="40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ZA" sz="40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br>
              <a:rPr lang="en-ZA" sz="40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ZA" sz="40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 Editor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7F161-EEEC-4BAF-BDC4-ACC9A5E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the </a:t>
            </a:r>
            <a:r>
              <a:rPr lang="en-ZA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center</a:t>
            </a: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</a:rPr>
              <a:t> pane, right-clicking on a column displays a number of different available transformations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ZA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 Editor</a:t>
            </a: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ribbon contains additional tools, such as changing the data type of columns, adding scientific notation, or extracting elements from dates, such as day of the week.</a:t>
            </a:r>
            <a:endParaRPr lang="en-ZA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01407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AC28-D19F-4506-ABA3-3F0599389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Power BI Desktop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32B64B-68D6-4D04-900A-F2B37225B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3923" y="1789489"/>
            <a:ext cx="6197992" cy="31844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874E58-0565-429A-988C-0694E373EEB6}"/>
              </a:ext>
            </a:extLst>
          </p:cNvPr>
          <p:cNvSpPr txBox="1"/>
          <p:nvPr/>
        </p:nvSpPr>
        <p:spPr>
          <a:xfrm>
            <a:off x="208503" y="2071693"/>
            <a:ext cx="393141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Power BI Desktop is where you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4315EB"/>
                </a:solidFill>
                <a:latin typeface="Calibri" panose="020F0502020204030204" pitchFamily="34" charset="0"/>
              </a:rPr>
              <a:t>Connect with your data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4315EB"/>
                </a:solidFill>
                <a:latin typeface="Calibri" panose="020F0502020204030204" pitchFamily="34" charset="0"/>
              </a:rPr>
              <a:t> set up transformation rules;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4315EB"/>
                </a:solidFill>
                <a:latin typeface="Calibri" panose="020F0502020204030204" pitchFamily="34" charset="0"/>
              </a:rPr>
              <a:t>Perform data wrangling operations,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4315EB"/>
                </a:solidFill>
                <a:latin typeface="Calibri" panose="020F0502020204030204" pitchFamily="34" charset="0"/>
              </a:rPr>
              <a:t> Massage the data into the format that your reports require;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4315EB"/>
                </a:solidFill>
                <a:latin typeface="Calibri" panose="020F0502020204030204" pitchFamily="34" charset="0"/>
              </a:rPr>
              <a:t>Build your reports.</a:t>
            </a:r>
            <a:endParaRPr lang="en-ZA" dirty="0">
              <a:solidFill>
                <a:srgbClr val="4315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A25D1-174C-4A1E-BFA0-B42186EA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 Power BI Service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1367AD-4B48-422F-9596-94ADE9062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1835" y="1765503"/>
            <a:ext cx="6718726" cy="415152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3048CB-EDE4-4992-AE3F-AF68A249484B}"/>
              </a:ext>
            </a:extLst>
          </p:cNvPr>
          <p:cNvSpPr txBox="1"/>
          <p:nvPr/>
        </p:nvSpPr>
        <p:spPr>
          <a:xfrm>
            <a:off x="620485" y="1894004"/>
            <a:ext cx="369025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2060"/>
                </a:solidFill>
                <a:latin typeface="Calibri" panose="020F0502020204030204" pitchFamily="34" charset="0"/>
              </a:rPr>
              <a:t>The Power BI service is the cloud‐based product where collaboration and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2060"/>
                </a:solidFill>
                <a:latin typeface="Calibri" panose="020F0502020204030204" pitchFamily="34" charset="0"/>
              </a:rPr>
              <a:t>sharing take place. 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2060"/>
                </a:solidFill>
                <a:latin typeface="Calibri" panose="020F0502020204030204" pitchFamily="34" charset="0"/>
              </a:rPr>
              <a:t> can also create reports and dashboards within the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2060"/>
                </a:solidFill>
                <a:latin typeface="Calibri" panose="020F0502020204030204" pitchFamily="34" charset="0"/>
              </a:rPr>
              <a:t>Power BI service, once you have created and shared content.</a:t>
            </a:r>
            <a:endParaRPr lang="en-ZA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569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1A8DC-CEA6-47B4-8990-EE13F61D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Power BI Mobile Apps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C84F5-79FB-4F40-9403-54057EB14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3728" y="1881608"/>
            <a:ext cx="6205334" cy="344401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FCCC58-E9D8-4822-84BB-76432487EEA9}"/>
              </a:ext>
            </a:extLst>
          </p:cNvPr>
          <p:cNvSpPr txBox="1"/>
          <p:nvPr/>
        </p:nvSpPr>
        <p:spPr>
          <a:xfrm>
            <a:off x="449664" y="2120036"/>
            <a:ext cx="31375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002060"/>
                </a:solidFill>
                <a:latin typeface="Calibri" panose="020F0502020204030204" pitchFamily="34" charset="0"/>
              </a:rPr>
              <a:t>Power BI mobile apps can be used to consume that content. Apps are available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2060"/>
                </a:solidFill>
                <a:latin typeface="Calibri" panose="020F0502020204030204" pitchFamily="34" charset="0"/>
              </a:rPr>
              <a:t>for every major mobile platform; so, it is very easy to ensure that your colleagues are kept up‐to‐date with the latest reports when on the move.</a:t>
            </a:r>
            <a:endParaRPr lang="en-ZA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998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5090E-B2F2-460A-9146-EAE3BE398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28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Microsoft Power BI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C88A-9DE5-4B69-A56A-82D8801E9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collection of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</a:rPr>
              <a:t>Software services,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</a:rPr>
              <a:t>Apps,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Connectors</a:t>
            </a:r>
          </a:p>
          <a:p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These work together to turn unrelated sources of data into coherent, and interactive insights. </a:t>
            </a:r>
          </a:p>
          <a:p>
            <a:r>
              <a:rPr lang="en-ZA" dirty="0">
                <a:latin typeface="Times New Roman" panose="02020603050405020304" pitchFamily="18" charset="0"/>
              </a:rPr>
              <a:t>Data: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ZA" dirty="0"/>
              <a:t>Microsoft Excel workbooks,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ZA" dirty="0"/>
              <a:t> collection of cloud-based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ZA" dirty="0"/>
              <a:t>on-premise hybrid data warehouses</a:t>
            </a:r>
          </a:p>
        </p:txBody>
      </p:sp>
    </p:spTree>
    <p:extLst>
      <p:ext uri="{BB962C8B-B14F-4D97-AF65-F5344CB8AC3E}">
        <p14:creationId xmlns:p14="http://schemas.microsoft.com/office/powerpoint/2010/main" val="2024664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73D057-5C2D-435B-9365-616D2BA5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dirty="0"/>
              <a:t>Microsoft Power BI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1833E8-DE91-4682-81D2-C71B1777F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619" y="1427401"/>
            <a:ext cx="8837695" cy="468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55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F20E4-B811-452F-A2FC-CBFD3805C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Capabilities of Ms 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6347B-F8C7-4C25-B94B-80F01ECD8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</a:rPr>
              <a:t>Creating quick insights from an Excel workbook or a local database.</a:t>
            </a:r>
          </a:p>
          <a:p>
            <a:r>
              <a:rPr lang="en-ZA" dirty="0"/>
              <a:t>Extensive modelling and real-time analytics</a:t>
            </a:r>
          </a:p>
          <a:p>
            <a:r>
              <a:rPr lang="en-ZA" dirty="0"/>
              <a:t>Custom development</a:t>
            </a:r>
          </a:p>
          <a:p>
            <a:r>
              <a:rPr lang="en-ZA" dirty="0"/>
              <a:t>Serve as the analytics and decision engine behind group projects, divisions, or entire corporations.</a:t>
            </a:r>
          </a:p>
        </p:txBody>
      </p:sp>
    </p:spTree>
    <p:extLst>
      <p:ext uri="{BB962C8B-B14F-4D97-AF65-F5344CB8AC3E}">
        <p14:creationId xmlns:p14="http://schemas.microsoft.com/office/powerpoint/2010/main" val="378115395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4fd56e4-6927-4d4d-b27b-d1b8a586b8fc">
      <Terms xmlns="http://schemas.microsoft.com/office/infopath/2007/PartnerControls"/>
    </lcf76f155ced4ddcb4097134ff3c332f>
    <TaxCatchAll xmlns="00473a82-3e89-4603-8977-db5f84c2a96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CC2F3238D16346AE0291819B56A92B" ma:contentTypeVersion="9" ma:contentTypeDescription="Create a new document." ma:contentTypeScope="" ma:versionID="e97a966c7c5709191ddb2a0a451c003a">
  <xsd:schema xmlns:xsd="http://www.w3.org/2001/XMLSchema" xmlns:xs="http://www.w3.org/2001/XMLSchema" xmlns:p="http://schemas.microsoft.com/office/2006/metadata/properties" xmlns:ns2="24fd56e4-6927-4d4d-b27b-d1b8a586b8fc" xmlns:ns3="00473a82-3e89-4603-8977-db5f84c2a966" targetNamespace="http://schemas.microsoft.com/office/2006/metadata/properties" ma:root="true" ma:fieldsID="9b737c95c69226b3caee9c81e075edb8" ns2:_="" ns3:_="">
    <xsd:import namespace="24fd56e4-6927-4d4d-b27b-d1b8a586b8fc"/>
    <xsd:import namespace="00473a82-3e89-4603-8977-db5f84c2a9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fd56e4-6927-4d4d-b27b-d1b8a586b8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02b4c3-ad89-44e0-9eed-c911eaa683c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473a82-3e89-4603-8977-db5f84c2a96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f49df9e-b3a2-453b-badc-c2423850ff13}" ma:internalName="TaxCatchAll" ma:showField="CatchAllData" ma:web="00473a82-3e89-4603-8977-db5f84c2a9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E322DF-277D-46E7-9A3C-659FA01A6C29}">
  <ds:schemaRefs>
    <ds:schemaRef ds:uri="http://schemas.microsoft.com/office/2006/metadata/properties"/>
    <ds:schemaRef ds:uri="http://schemas.microsoft.com/office/infopath/2007/PartnerControls"/>
    <ds:schemaRef ds:uri="24fd56e4-6927-4d4d-b27b-d1b8a586b8fc"/>
    <ds:schemaRef ds:uri="00473a82-3e89-4603-8977-db5f84c2a966"/>
  </ds:schemaRefs>
</ds:datastoreItem>
</file>

<file path=customXml/itemProps2.xml><?xml version="1.0" encoding="utf-8"?>
<ds:datastoreItem xmlns:ds="http://schemas.openxmlformats.org/officeDocument/2006/customXml" ds:itemID="{5E0FD882-C247-4151-8EAB-AE1624F390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fd56e4-6927-4d4d-b27b-d1b8a586b8fc"/>
    <ds:schemaRef ds:uri="00473a82-3e89-4603-8977-db5f84c2a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81BF73-1EF1-4750-B33F-24A2266A2F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1494</Words>
  <Application>Microsoft Office PowerPoint</Application>
  <PresentationFormat>Widescreen</PresentationFormat>
  <Paragraphs>136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AvantGarde Bk BT</vt:lpstr>
      <vt:lpstr>Bebas Neue Bold</vt:lpstr>
      <vt:lpstr>Calibri</vt:lpstr>
      <vt:lpstr>Times New Roman</vt:lpstr>
      <vt:lpstr>Verdana</vt:lpstr>
      <vt:lpstr>Wingdings</vt:lpstr>
      <vt:lpstr>1_Office Theme</vt:lpstr>
      <vt:lpstr>    G. Mudare </vt:lpstr>
      <vt:lpstr>   The Power BI Product</vt:lpstr>
      <vt:lpstr>The Power BI Product</vt:lpstr>
      <vt:lpstr>Power BI Desktop</vt:lpstr>
      <vt:lpstr>The Power BI Service</vt:lpstr>
      <vt:lpstr>Power BI Mobile Apps</vt:lpstr>
      <vt:lpstr>Microsoft Power BI</vt:lpstr>
      <vt:lpstr>Microsoft Power BI</vt:lpstr>
      <vt:lpstr>Capabilities of Ms Power BI</vt:lpstr>
      <vt:lpstr>How Power BI matches Different Roles </vt:lpstr>
      <vt:lpstr>The flow of work in Power BI </vt:lpstr>
      <vt:lpstr>Building blocks of Power BI </vt:lpstr>
      <vt:lpstr>Visualizations </vt:lpstr>
      <vt:lpstr>Datasets </vt:lpstr>
      <vt:lpstr>Reports </vt:lpstr>
      <vt:lpstr>Dashboards </vt:lpstr>
      <vt:lpstr>Tiles </vt:lpstr>
      <vt:lpstr>App</vt:lpstr>
      <vt:lpstr>Create dashboards with cloud services </vt:lpstr>
      <vt:lpstr>Create dashboards with cloud services</vt:lpstr>
      <vt:lpstr>Overview of Power BI Desktop </vt:lpstr>
      <vt:lpstr>Getting started with Power BI Desktop </vt:lpstr>
      <vt:lpstr>Getting started with Power BI Desktop </vt:lpstr>
      <vt:lpstr>Report</vt:lpstr>
      <vt:lpstr>Report</vt:lpstr>
      <vt:lpstr>Report</vt:lpstr>
      <vt:lpstr>Report</vt:lpstr>
      <vt:lpstr>Connect to data sources in Power BI Desktop </vt:lpstr>
      <vt:lpstr>Connect to data sources in Power BI Desktop</vt:lpstr>
      <vt:lpstr>Clean and transform your data with the Query Editor </vt:lpstr>
      <vt:lpstr>Clean and transform your data with the Query Editor</vt:lpstr>
      <vt:lpstr>Clean and transform your data with the Query Editor</vt:lpstr>
      <vt:lpstr>Clean and transform your data with  the  Query Editor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Analytics</dc:title>
  <dc:creator>Gift T. Mudare</dc:creator>
  <cp:lastModifiedBy>Gift T. Mudare</cp:lastModifiedBy>
  <cp:revision>82</cp:revision>
  <dcterms:created xsi:type="dcterms:W3CDTF">2019-01-25T11:08:03Z</dcterms:created>
  <dcterms:modified xsi:type="dcterms:W3CDTF">2024-10-16T06:18:38Z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0x010100C9CC2F3238D16346AE0291819B56A92B</vt:lpwstr>
  </property>
  <property fmtid="{D5CDD505-2E9C-101B-9397-08002B2CF9AE}" pid="3" name="Order">
    <vt:r8>8100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TemplateUrl">
    <vt:lpwstr/>
  </property>
  <property fmtid="{D5CDD505-2E9C-101B-9397-08002B2CF9AE}" pid="11" name="ComplianceAssetId">
    <vt:lpwstr/>
  </property>
  <property fmtid="{D5CDD505-2E9C-101B-9397-08002B2CF9AE}" pid="12" name="_ColorTag">
    <vt:lpwstr/>
  </property>
  <property fmtid="{D5CDD505-2E9C-101B-9397-08002B2CF9AE}" pid="13" name="_ColorHex">
    <vt:lpwstr/>
  </property>
  <property fmtid="{D5CDD505-2E9C-101B-9397-08002B2CF9AE}" pid="14" name="_Emoji">
    <vt:lpwstr/>
  </property>
</Properties>
</file>